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323" r:id="rId5"/>
    <p:sldId id="279" r:id="rId6"/>
    <p:sldId id="295" r:id="rId7"/>
    <p:sldId id="281" r:id="rId8"/>
    <p:sldId id="282" r:id="rId9"/>
    <p:sldId id="270" r:id="rId10"/>
    <p:sldId id="297" r:id="rId11"/>
    <p:sldId id="327" r:id="rId12"/>
    <p:sldId id="276" r:id="rId13"/>
    <p:sldId id="294" r:id="rId14"/>
    <p:sldId id="262" r:id="rId15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B0F0"/>
    <a:srgbClr val="F793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4603"/>
  </p:normalViewPr>
  <p:slideViewPr>
    <p:cSldViewPr snapToGrid="0" snapToObjects="1">
      <p:cViewPr varScale="1">
        <p:scale>
          <a:sx n="104" d="100"/>
          <a:sy n="104" d="100"/>
        </p:scale>
        <p:origin x="834" y="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o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14061" y="2464904"/>
            <a:ext cx="9023311" cy="2065886"/>
          </a:xfrm>
        </p:spPr>
        <p:txBody>
          <a:bodyPr anchor="b"/>
          <a:lstStyle>
            <a:lvl1pPr algn="l">
              <a:defRPr sz="6000" b="1">
                <a:solidFill>
                  <a:srgbClr val="F7931E"/>
                </a:solidFill>
                <a:latin typeface="+mn-lt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4679876"/>
            <a:ext cx="9013372" cy="1810374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531301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96347" y="365125"/>
            <a:ext cx="10901589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96348" y="1858617"/>
            <a:ext cx="10927295" cy="3776870"/>
          </a:xfrm>
        </p:spPr>
        <p:txBody>
          <a:bodyPr>
            <a:normAutofit/>
          </a:bodyPr>
          <a:lstStyle>
            <a:lvl1pPr marL="0" indent="0" algn="just">
              <a:buNone/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0929FC2-5805-E1AF-2091-115A190EDE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8199"/>
            <a:ext cx="12192000" cy="107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96347" y="1825625"/>
            <a:ext cx="5423453" cy="377010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325736" cy="377010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5750ECE-954A-8B87-5989-CC5DC4395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8199"/>
            <a:ext cx="12192000" cy="1079801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9556AB94-7DEB-35A6-705A-D0907B5B3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7" y="365125"/>
            <a:ext cx="10901589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1039292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4E69273B-E5A7-5240-4010-EEE81C5E9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7" y="365125"/>
            <a:ext cx="10901589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3EB1BE1-092F-894D-EDC1-A26A18CA59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8199"/>
            <a:ext cx="12192000" cy="107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38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or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4E69273B-E5A7-5240-4010-EEE81C5E9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599" y="2766218"/>
            <a:ext cx="9847245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rgbClr val="00B0F0"/>
                </a:solidFill>
                <a:latin typeface="+mn-lt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1698724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DB4C4-7E11-FB4E-AE2F-515A80587645}" type="datetimeFigureOut">
              <a:rPr lang="it-IT" smtClean="0"/>
              <a:t>04/08/2026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62462-B730-2C45-B72F-E2107F07EE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943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7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1C2277-AA48-409A-C4FD-4B0B49DFE8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0646" y="2464904"/>
            <a:ext cx="10290012" cy="2065886"/>
          </a:xfrm>
        </p:spPr>
        <p:txBody>
          <a:bodyPr>
            <a:noAutofit/>
          </a:bodyPr>
          <a:lstStyle/>
          <a:p>
            <a:r>
              <a:rPr lang="it-IT" sz="5400" dirty="0"/>
              <a:t>LA CONGIUNTURA DELL’INDUSTRIA DEL VENETO ORIENTALE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F38E0184-816B-365F-8955-A8082578EC23}"/>
              </a:ext>
            </a:extLst>
          </p:cNvPr>
          <p:cNvSpPr txBox="1">
            <a:spLocks/>
          </p:cNvSpPr>
          <p:nvPr/>
        </p:nvSpPr>
        <p:spPr>
          <a:xfrm>
            <a:off x="992221" y="4747473"/>
            <a:ext cx="10054469" cy="13026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F7931E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Consuntivo </a:t>
            </a:r>
            <a:r>
              <a:rPr lang="it-IT" sz="2800" dirty="0">
                <a:solidFill>
                  <a:prstClr val="white"/>
                </a:solidFill>
                <a:latin typeface="Calibri" panose="020F0502020204030204"/>
              </a:rPr>
              <a:t>secondo trimestre 2026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Previsioni </a:t>
            </a:r>
            <a:r>
              <a:rPr lang="it-IT" sz="2800" dirty="0">
                <a:solidFill>
                  <a:prstClr val="white"/>
                </a:solidFill>
                <a:latin typeface="Calibri" panose="020F0502020204030204"/>
              </a:rPr>
              <a:t>secondo semestre 2026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Luglio 2026</a:t>
            </a:r>
          </a:p>
        </p:txBody>
      </p:sp>
    </p:spTree>
    <p:extLst>
      <p:ext uri="{BB962C8B-B14F-4D97-AF65-F5344CB8AC3E}">
        <p14:creationId xmlns:p14="http://schemas.microsoft.com/office/powerpoint/2010/main" val="2692417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2C23E1-8233-268F-CB2D-EA0F6F506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7" y="262489"/>
            <a:ext cx="10901589" cy="1325563"/>
          </a:xfrm>
        </p:spPr>
        <p:txBody>
          <a:bodyPr>
            <a:normAutofit/>
          </a:bodyPr>
          <a:lstStyle/>
          <a:p>
            <a:r>
              <a:rPr lang="it-IT" sz="4000" dirty="0"/>
              <a:t>Previsioni assunzioni secondo semestre 2026</a:t>
            </a:r>
            <a:br>
              <a:rPr lang="it-IT" dirty="0"/>
            </a:br>
            <a:r>
              <a:rPr lang="it-IT" sz="2000" dirty="0"/>
              <a:t>(valori percentuali delle aziende che dichiarano l’intenzione di assumere in base ai settori considerati)</a:t>
            </a: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13B0641-8070-66AE-7F7E-183F43EFE038}"/>
              </a:ext>
            </a:extLst>
          </p:cNvPr>
          <p:cNvSpPr txBox="1"/>
          <p:nvPr/>
        </p:nvSpPr>
        <p:spPr>
          <a:xfrm>
            <a:off x="3508857" y="6088756"/>
            <a:ext cx="6586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La Congiuntura dell’Industria del Veneto Orientale - Confindustria Veneto Est, Luglio 2026; n. casi: 763</a:t>
            </a:r>
            <a:endParaRPr lang="it-IT" sz="1100" i="1" dirty="0">
              <a:solidFill>
                <a:schemeClr val="bg1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E3F83FB-B555-55D4-59C1-26C5D10A5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63" y="1444978"/>
            <a:ext cx="6958955" cy="396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32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31A607-F5E8-9FFD-16AD-3A7C91D8F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Nota informativa</a:t>
            </a:r>
          </a:p>
        </p:txBody>
      </p:sp>
      <p:graphicFrame>
        <p:nvGraphicFramePr>
          <p:cNvPr id="5" name="Tabella 5">
            <a:extLst>
              <a:ext uri="{FF2B5EF4-FFF2-40B4-BE49-F238E27FC236}">
                <a16:creationId xmlns:a16="http://schemas.microsoft.com/office/drawing/2014/main" id="{F66AF530-1A49-F994-A0DD-01E50564B1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5357539"/>
              </p:ext>
            </p:extLst>
          </p:nvPr>
        </p:nvGraphicFramePr>
        <p:xfrm>
          <a:off x="596900" y="1858962"/>
          <a:ext cx="10926000" cy="373397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70572">
                  <a:extLst>
                    <a:ext uri="{9D8B030D-6E8A-4147-A177-3AD203B41FA5}">
                      <a16:colId xmlns:a16="http://schemas.microsoft.com/office/drawing/2014/main" val="3985108546"/>
                    </a:ext>
                  </a:extLst>
                </a:gridCol>
                <a:gridCol w="8255428">
                  <a:extLst>
                    <a:ext uri="{9D8B030D-6E8A-4147-A177-3AD203B41FA5}">
                      <a16:colId xmlns:a16="http://schemas.microsoft.com/office/drawing/2014/main" val="909312072"/>
                    </a:ext>
                  </a:extLst>
                </a:gridCol>
              </a:tblGrid>
              <a:tr h="443941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619592"/>
                  </a:ext>
                </a:extLst>
              </a:tr>
              <a:tr h="766254">
                <a:tc>
                  <a:txBody>
                    <a:bodyPr/>
                    <a:lstStyle/>
                    <a:p>
                      <a:r>
                        <a:rPr lang="it-IT" dirty="0"/>
                        <a:t>Universo di riferimento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/>
                        <a:t>Aziende associate a Confindustria Veneto Est delle province di Padova, Rovigo, Treviso, Venezia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2978891"/>
                  </a:ext>
                </a:extLst>
              </a:tr>
              <a:tr h="443941">
                <a:tc>
                  <a:txBody>
                    <a:bodyPr/>
                    <a:lstStyle/>
                    <a:p>
                      <a:r>
                        <a:rPr lang="it-IT" dirty="0"/>
                        <a:t>Periodo di rilevazione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luglio 2026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6839316"/>
                  </a:ext>
                </a:extLst>
              </a:tr>
              <a:tr h="766254">
                <a:tc>
                  <a:txBody>
                    <a:bodyPr/>
                    <a:lstStyle/>
                    <a:p>
                      <a:r>
                        <a:rPr lang="it-IT" dirty="0"/>
                        <a:t>Numero interviste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763 (di cui: 537 settore manifatturiero e 226 servizi) per un’occupazione </a:t>
                      </a:r>
                      <a:r>
                        <a:rPr lang="it-IT">
                          <a:solidFill>
                            <a:schemeClr val="tx1"/>
                          </a:solidFill>
                        </a:rPr>
                        <a:t>complessiva pari a 50.102</a:t>
                      </a:r>
                      <a:r>
                        <a:rPr lang="it-IT"/>
                        <a:t> </a:t>
                      </a:r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addetti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4594412"/>
                  </a:ext>
                </a:extLst>
              </a:tr>
              <a:tr h="437860">
                <a:tc>
                  <a:txBody>
                    <a:bodyPr/>
                    <a:lstStyle/>
                    <a:p>
                      <a:r>
                        <a:rPr lang="it-IT" dirty="0"/>
                        <a:t>Coordinamento e analisi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Fondazione Nord Est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9087642"/>
                  </a:ext>
                </a:extLst>
              </a:tr>
              <a:tr h="437860">
                <a:tc>
                  <a:txBody>
                    <a:bodyPr/>
                    <a:lstStyle/>
                    <a:p>
                      <a:r>
                        <a:rPr lang="it-IT" dirty="0"/>
                        <a:t>Raccolta dei dati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Questlab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Srl</a:t>
                      </a:r>
                      <a:endParaRPr lang="it-I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4298903"/>
                  </a:ext>
                </a:extLst>
              </a:tr>
              <a:tr h="437860">
                <a:tc>
                  <a:txBody>
                    <a:bodyPr/>
                    <a:lstStyle/>
                    <a:p>
                      <a:r>
                        <a:rPr lang="it-IT" dirty="0"/>
                        <a:t>Supervisione del progetto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Ufficio Studi Confindustria Veneto Est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4909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5234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2C23E1-8233-268F-CB2D-EA0F6F506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Consuntivo secondo trimestre 2026</a:t>
            </a:r>
            <a:br>
              <a:rPr lang="it-IT" dirty="0"/>
            </a:br>
            <a:r>
              <a:rPr lang="it-IT" dirty="0"/>
              <a:t>LA PRODUZIONE INDUSTRIALE </a:t>
            </a:r>
            <a:br>
              <a:rPr lang="it-IT" dirty="0"/>
            </a:br>
            <a:r>
              <a:rPr lang="it-IT" sz="2400" dirty="0"/>
              <a:t>(variazione tendenziale – serie storica)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E460FFE-6535-C42C-3E0A-155363429F7E}"/>
              </a:ext>
            </a:extLst>
          </p:cNvPr>
          <p:cNvSpPr txBox="1"/>
          <p:nvPr/>
        </p:nvSpPr>
        <p:spPr>
          <a:xfrm>
            <a:off x="3508858" y="6088756"/>
            <a:ext cx="66049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La Congiuntura dell’Industria del Veneto Orientale - Confindustria Veneto Est, </a:t>
            </a:r>
            <a:r>
              <a:rPr lang="it-IT" sz="1100" i="1" dirty="0">
                <a:solidFill>
                  <a:prstClr val="white"/>
                </a:solidFill>
                <a:latin typeface="Calibri" panose="020F0502020204030204"/>
              </a:rPr>
              <a:t>Luglio 2026; </a:t>
            </a: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n. casi: 763</a:t>
            </a:r>
            <a:endParaRPr lang="it-IT" sz="1100" i="1" dirty="0">
              <a:solidFill>
                <a:schemeClr val="bg1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3B892394-9865-EA26-2DEB-BF74522417EA}"/>
              </a:ext>
            </a:extLst>
          </p:cNvPr>
          <p:cNvSpPr/>
          <p:nvPr/>
        </p:nvSpPr>
        <p:spPr>
          <a:xfrm>
            <a:off x="596347" y="1898248"/>
            <a:ext cx="6355451" cy="48214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PER TRIMESTRE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6543257-B1F8-B48F-C682-3E6C92AFB963}"/>
              </a:ext>
            </a:extLst>
          </p:cNvPr>
          <p:cNvSpPr/>
          <p:nvPr/>
        </p:nvSpPr>
        <p:spPr>
          <a:xfrm>
            <a:off x="7221696" y="1898248"/>
            <a:ext cx="4379916" cy="48214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MEDIA PRIMI SEI MESI ANNI 2023-2026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61BACD06-9E84-0E63-BD0F-6B730F531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388" y="2380397"/>
            <a:ext cx="6355451" cy="311832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C7BD31D9-C616-7D5B-6778-D02574EC2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1697" y="2530209"/>
            <a:ext cx="4379916" cy="244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971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C92FC57-2DA6-2672-C070-CC322DC1A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381" y="1868112"/>
            <a:ext cx="6795177" cy="37764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2C23E1-8233-268F-CB2D-EA0F6F506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Consuntivo secondo trimestre 2026</a:t>
            </a:r>
            <a:br>
              <a:rPr lang="it-IT" dirty="0"/>
            </a:br>
            <a:r>
              <a:rPr lang="it-IT" dirty="0"/>
              <a:t>LA PRODUZIONE INDUSTRIALE</a:t>
            </a:r>
            <a:br>
              <a:rPr lang="it-IT" dirty="0"/>
            </a:br>
            <a:r>
              <a:rPr lang="it-IT" sz="2400" dirty="0"/>
              <a:t>(variazione tendenziale in base alla classe di addetti)</a:t>
            </a:r>
            <a:endParaRPr lang="it-IT" dirty="0"/>
          </a:p>
        </p:txBody>
      </p:sp>
      <p:sp>
        <p:nvSpPr>
          <p:cNvPr id="14" name="Freccia a destra 13">
            <a:extLst>
              <a:ext uri="{FF2B5EF4-FFF2-40B4-BE49-F238E27FC236}">
                <a16:creationId xmlns:a16="http://schemas.microsoft.com/office/drawing/2014/main" id="{7A959968-0402-7EF3-D215-8207E86DA534}"/>
              </a:ext>
            </a:extLst>
          </p:cNvPr>
          <p:cNvSpPr/>
          <p:nvPr/>
        </p:nvSpPr>
        <p:spPr>
          <a:xfrm>
            <a:off x="365304" y="2996522"/>
            <a:ext cx="2073096" cy="178639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In base </a:t>
            </a:r>
            <a:r>
              <a:rPr lang="it-IT" sz="1800" dirty="0"/>
              <a:t>alla classe di addetti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E460FFE-6535-C42C-3E0A-155363429F7E}"/>
              </a:ext>
            </a:extLst>
          </p:cNvPr>
          <p:cNvSpPr txBox="1"/>
          <p:nvPr/>
        </p:nvSpPr>
        <p:spPr>
          <a:xfrm>
            <a:off x="3508858" y="6088756"/>
            <a:ext cx="66142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La Congiuntura dell’Industria del Veneto Orientale - Confindustria Veneto Est, Luglio 2026; n. casi: 763</a:t>
            </a:r>
            <a:endParaRPr lang="it-IT" sz="1100" i="1" dirty="0">
              <a:solidFill>
                <a:schemeClr val="bg1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8281770-98BB-3E67-C0CE-499FAC076621}"/>
              </a:ext>
            </a:extLst>
          </p:cNvPr>
          <p:cNvSpPr/>
          <p:nvPr/>
        </p:nvSpPr>
        <p:spPr>
          <a:xfrm>
            <a:off x="2189936" y="1936206"/>
            <a:ext cx="7528622" cy="84328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1062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8CDBD794-AB5C-B2EC-15D4-F070BE8510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5478" y="1858963"/>
            <a:ext cx="6729607" cy="377666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2C23E1-8233-268F-CB2D-EA0F6F506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Consuntivo secondo trimestre 2026</a:t>
            </a:r>
            <a:br>
              <a:rPr lang="it-IT" dirty="0"/>
            </a:br>
            <a:r>
              <a:rPr lang="it-IT" dirty="0"/>
              <a:t>LA PRODUZIONE INDUSTRIALE</a:t>
            </a:r>
            <a:br>
              <a:rPr lang="it-IT" dirty="0"/>
            </a:br>
            <a:r>
              <a:rPr lang="it-IT" sz="2400" dirty="0"/>
              <a:t>(variazione tendenziale in base al settore)</a:t>
            </a:r>
            <a:endParaRPr lang="it-IT" dirty="0"/>
          </a:p>
        </p:txBody>
      </p:sp>
      <p:sp>
        <p:nvSpPr>
          <p:cNvPr id="14" name="Freccia a destra 13">
            <a:extLst>
              <a:ext uri="{FF2B5EF4-FFF2-40B4-BE49-F238E27FC236}">
                <a16:creationId xmlns:a16="http://schemas.microsoft.com/office/drawing/2014/main" id="{7A959968-0402-7EF3-D215-8207E86DA534}"/>
              </a:ext>
            </a:extLst>
          </p:cNvPr>
          <p:cNvSpPr/>
          <p:nvPr/>
        </p:nvSpPr>
        <p:spPr>
          <a:xfrm>
            <a:off x="365304" y="2996522"/>
            <a:ext cx="2073096" cy="178639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In base </a:t>
            </a:r>
            <a:r>
              <a:rPr lang="it-IT" sz="1800" dirty="0"/>
              <a:t>al settore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E460FFE-6535-C42C-3E0A-155363429F7E}"/>
              </a:ext>
            </a:extLst>
          </p:cNvPr>
          <p:cNvSpPr txBox="1"/>
          <p:nvPr/>
        </p:nvSpPr>
        <p:spPr>
          <a:xfrm>
            <a:off x="3508858" y="6088756"/>
            <a:ext cx="6651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La Congiuntura dell’Industria del Veneto Orientale - Confindustria Veneto Est, Luglio 2026; n. casi: 763</a:t>
            </a:r>
            <a:endParaRPr lang="it-IT" sz="1100" i="1" dirty="0">
              <a:solidFill>
                <a:schemeClr val="bg1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8281770-98BB-3E67-C0CE-499FAC076621}"/>
              </a:ext>
            </a:extLst>
          </p:cNvPr>
          <p:cNvSpPr/>
          <p:nvPr/>
        </p:nvSpPr>
        <p:spPr>
          <a:xfrm>
            <a:off x="2189936" y="1936206"/>
            <a:ext cx="7528622" cy="106031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7418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2C23E1-8233-268F-CB2D-EA0F6F506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Consuntivo secondo trimestre 2026</a:t>
            </a:r>
            <a:br>
              <a:rPr lang="it-IT" dirty="0"/>
            </a:br>
            <a:r>
              <a:rPr lang="it-IT" dirty="0"/>
              <a:t>FATTURATO, ORDINI, OCCUPAZIONE</a:t>
            </a:r>
            <a:br>
              <a:rPr lang="it-IT" dirty="0"/>
            </a:br>
            <a:r>
              <a:rPr lang="it-IT" sz="2400" dirty="0"/>
              <a:t>(variazione tendenziale – serie storica)</a:t>
            </a: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E95B711-D5B2-4BB9-C89D-6EA8B8237EA4}"/>
              </a:ext>
            </a:extLst>
          </p:cNvPr>
          <p:cNvSpPr txBox="1"/>
          <p:nvPr/>
        </p:nvSpPr>
        <p:spPr>
          <a:xfrm>
            <a:off x="3508858" y="6088756"/>
            <a:ext cx="8415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La Congiuntura dell’Industria del Veneto Orientale - Confindustria Veneto Est, Luglio 2026; n. casi: 763</a:t>
            </a:r>
            <a:endParaRPr lang="it-IT" sz="1100" i="1" dirty="0">
              <a:solidFill>
                <a:schemeClr val="bg1"/>
              </a:solidFill>
            </a:endParaRPr>
          </a:p>
        </p:txBody>
      </p:sp>
      <p:graphicFrame>
        <p:nvGraphicFramePr>
          <p:cNvPr id="6" name="Segnaposto contenuto 3">
            <a:extLst>
              <a:ext uri="{FF2B5EF4-FFF2-40B4-BE49-F238E27FC236}">
                <a16:creationId xmlns:a16="http://schemas.microsoft.com/office/drawing/2014/main" id="{084949DF-FCD1-C287-F312-6B8EC72A74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4643692"/>
              </p:ext>
            </p:extLst>
          </p:nvPr>
        </p:nvGraphicFramePr>
        <p:xfrm>
          <a:off x="633000" y="1889126"/>
          <a:ext cx="10926000" cy="380841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32226">
                  <a:extLst>
                    <a:ext uri="{9D8B030D-6E8A-4147-A177-3AD203B41FA5}">
                      <a16:colId xmlns:a16="http://schemas.microsoft.com/office/drawing/2014/main" val="2614641524"/>
                    </a:ext>
                  </a:extLst>
                </a:gridCol>
                <a:gridCol w="613841">
                  <a:extLst>
                    <a:ext uri="{9D8B030D-6E8A-4147-A177-3AD203B41FA5}">
                      <a16:colId xmlns:a16="http://schemas.microsoft.com/office/drawing/2014/main" val="3830357320"/>
                    </a:ext>
                  </a:extLst>
                </a:gridCol>
                <a:gridCol w="613841">
                  <a:extLst>
                    <a:ext uri="{9D8B030D-6E8A-4147-A177-3AD203B41FA5}">
                      <a16:colId xmlns:a16="http://schemas.microsoft.com/office/drawing/2014/main" val="123338511"/>
                    </a:ext>
                  </a:extLst>
                </a:gridCol>
                <a:gridCol w="613841">
                  <a:extLst>
                    <a:ext uri="{9D8B030D-6E8A-4147-A177-3AD203B41FA5}">
                      <a16:colId xmlns:a16="http://schemas.microsoft.com/office/drawing/2014/main" val="2212514498"/>
                    </a:ext>
                  </a:extLst>
                </a:gridCol>
                <a:gridCol w="613841">
                  <a:extLst>
                    <a:ext uri="{9D8B030D-6E8A-4147-A177-3AD203B41FA5}">
                      <a16:colId xmlns:a16="http://schemas.microsoft.com/office/drawing/2014/main" val="2809788618"/>
                    </a:ext>
                  </a:extLst>
                </a:gridCol>
                <a:gridCol w="613841">
                  <a:extLst>
                    <a:ext uri="{9D8B030D-6E8A-4147-A177-3AD203B41FA5}">
                      <a16:colId xmlns:a16="http://schemas.microsoft.com/office/drawing/2014/main" val="2278198440"/>
                    </a:ext>
                  </a:extLst>
                </a:gridCol>
                <a:gridCol w="613841">
                  <a:extLst>
                    <a:ext uri="{9D8B030D-6E8A-4147-A177-3AD203B41FA5}">
                      <a16:colId xmlns:a16="http://schemas.microsoft.com/office/drawing/2014/main" val="4207916771"/>
                    </a:ext>
                  </a:extLst>
                </a:gridCol>
                <a:gridCol w="613841">
                  <a:extLst>
                    <a:ext uri="{9D8B030D-6E8A-4147-A177-3AD203B41FA5}">
                      <a16:colId xmlns:a16="http://schemas.microsoft.com/office/drawing/2014/main" val="3090908599"/>
                    </a:ext>
                  </a:extLst>
                </a:gridCol>
                <a:gridCol w="613841">
                  <a:extLst>
                    <a:ext uri="{9D8B030D-6E8A-4147-A177-3AD203B41FA5}">
                      <a16:colId xmlns:a16="http://schemas.microsoft.com/office/drawing/2014/main" val="1497241013"/>
                    </a:ext>
                  </a:extLst>
                </a:gridCol>
                <a:gridCol w="613841">
                  <a:extLst>
                    <a:ext uri="{9D8B030D-6E8A-4147-A177-3AD203B41FA5}">
                      <a16:colId xmlns:a16="http://schemas.microsoft.com/office/drawing/2014/main" val="1652057786"/>
                    </a:ext>
                  </a:extLst>
                </a:gridCol>
                <a:gridCol w="613841">
                  <a:extLst>
                    <a:ext uri="{9D8B030D-6E8A-4147-A177-3AD203B41FA5}">
                      <a16:colId xmlns:a16="http://schemas.microsoft.com/office/drawing/2014/main" val="562568319"/>
                    </a:ext>
                  </a:extLst>
                </a:gridCol>
                <a:gridCol w="613841">
                  <a:extLst>
                    <a:ext uri="{9D8B030D-6E8A-4147-A177-3AD203B41FA5}">
                      <a16:colId xmlns:a16="http://schemas.microsoft.com/office/drawing/2014/main" val="1794265316"/>
                    </a:ext>
                  </a:extLst>
                </a:gridCol>
                <a:gridCol w="613841">
                  <a:extLst>
                    <a:ext uri="{9D8B030D-6E8A-4147-A177-3AD203B41FA5}">
                      <a16:colId xmlns:a16="http://schemas.microsoft.com/office/drawing/2014/main" val="321217533"/>
                    </a:ext>
                  </a:extLst>
                </a:gridCol>
                <a:gridCol w="613841">
                  <a:extLst>
                    <a:ext uri="{9D8B030D-6E8A-4147-A177-3AD203B41FA5}">
                      <a16:colId xmlns:a16="http://schemas.microsoft.com/office/drawing/2014/main" val="1389445598"/>
                    </a:ext>
                  </a:extLst>
                </a:gridCol>
                <a:gridCol w="613841">
                  <a:extLst>
                    <a:ext uri="{9D8B030D-6E8A-4147-A177-3AD203B41FA5}">
                      <a16:colId xmlns:a16="http://schemas.microsoft.com/office/drawing/2014/main" val="3990847271"/>
                    </a:ext>
                  </a:extLst>
                </a:gridCol>
              </a:tblGrid>
              <a:tr h="544059">
                <a:tc>
                  <a:txBody>
                    <a:bodyPr/>
                    <a:lstStyle/>
                    <a:p>
                      <a:pPr algn="ctr"/>
                      <a:endParaRPr lang="it-IT" sz="16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it-IT" sz="1500" dirty="0"/>
                        <a:t>2023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it-IT" sz="1500" dirty="0"/>
                        <a:t>2024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it-IT" sz="1500" dirty="0"/>
                        <a:t>2025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500" dirty="0"/>
                        <a:t>2026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89728"/>
                  </a:ext>
                </a:extLst>
              </a:tr>
              <a:tr h="544059"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>
                          <a:solidFill>
                            <a:schemeClr val="bg1"/>
                          </a:solidFill>
                        </a:rPr>
                        <a:t>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>
                          <a:solidFill>
                            <a:schemeClr val="bg1"/>
                          </a:solidFill>
                        </a:rPr>
                        <a:t>II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>
                          <a:solidFill>
                            <a:schemeClr val="bg1"/>
                          </a:solidFill>
                        </a:rPr>
                        <a:t>III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>
                          <a:solidFill>
                            <a:schemeClr val="bg1"/>
                          </a:solidFill>
                        </a:rPr>
                        <a:t>IV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>
                          <a:solidFill>
                            <a:schemeClr val="bg1"/>
                          </a:solidFill>
                        </a:rPr>
                        <a:t>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>
                          <a:solidFill>
                            <a:schemeClr val="bg1"/>
                          </a:solidFill>
                        </a:rPr>
                        <a:t>II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>
                          <a:solidFill>
                            <a:schemeClr val="bg1"/>
                          </a:solidFill>
                        </a:rPr>
                        <a:t>III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>
                          <a:solidFill>
                            <a:schemeClr val="bg1"/>
                          </a:solidFill>
                        </a:rPr>
                        <a:t>IV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>
                          <a:solidFill>
                            <a:schemeClr val="bg1"/>
                          </a:solidFill>
                        </a:rPr>
                        <a:t>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>
                          <a:solidFill>
                            <a:schemeClr val="bg1"/>
                          </a:solidFill>
                        </a:rPr>
                        <a:t>II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>
                          <a:solidFill>
                            <a:schemeClr val="bg1"/>
                          </a:solidFill>
                        </a:rPr>
                        <a:t>III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>
                          <a:solidFill>
                            <a:schemeClr val="bg1"/>
                          </a:solidFill>
                        </a:rPr>
                        <a:t>IV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>
                          <a:solidFill>
                            <a:schemeClr val="bg1"/>
                          </a:solidFill>
                        </a:rPr>
                        <a:t>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>
                          <a:solidFill>
                            <a:schemeClr val="bg1"/>
                          </a:solidFill>
                        </a:rPr>
                        <a:t>II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533632"/>
                  </a:ext>
                </a:extLst>
              </a:tr>
              <a:tr h="4533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Fatturato Italia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+8,2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+1,7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-7,4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-3,0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-2,4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-1,4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+1,7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+0,1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+2,3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+1,6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+2,7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+1,1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/>
                        <a:t>+4,8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2669664"/>
                  </a:ext>
                </a:extLst>
              </a:tr>
              <a:tr h="453382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Fatturato ESTERO TOTALE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+3,3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-1,4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-3,9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+1,9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-4,8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+1,4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-2,3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-5,0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+1,1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-0,4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+0,8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-0,6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+0,2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/>
                        <a:t>+5,0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9827372"/>
                  </a:ext>
                </a:extLst>
              </a:tr>
              <a:tr h="453382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Fatturato 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+3,2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-3,1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-2,1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-6,0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-2,0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-2,6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-5,1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+3,4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-2,2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+1,7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-0,1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+1,0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/>
                        <a:t>+5,1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4395925"/>
                  </a:ext>
                </a:extLst>
              </a:tr>
              <a:tr h="453382">
                <a:tc>
                  <a:txBody>
                    <a:bodyPr/>
                    <a:lstStyle/>
                    <a:p>
                      <a:pPr algn="l"/>
                      <a:r>
                        <a:rPr lang="it-IT" sz="16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Fatturato EXTRA-UE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+1,4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-7,0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+0,8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-2,6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+7,6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-1,7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-4,7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-2,3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-0,1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-1,2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/>
                        <a:t>+5,0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7419076"/>
                  </a:ext>
                </a:extLst>
              </a:tr>
              <a:tr h="453382">
                <a:tc>
                  <a:txBody>
                    <a:bodyPr/>
                    <a:lstStyle/>
                    <a:p>
                      <a:pPr algn="l"/>
                      <a:r>
                        <a:rPr lang="it-IT" sz="16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Ordini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-4,5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-11,0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-7,6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-4,8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-5,4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-2,9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-2,9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-0,9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-0,1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+0,3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+2,4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/>
                        <a:t>+0,7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9527099"/>
                  </a:ext>
                </a:extLst>
              </a:tr>
              <a:tr h="453382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Occupazione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+1,7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+0,9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+0,1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+0,8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+1,0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+0,2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0,0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+0,9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-0,4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-0,1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/>
                        <a:t>+0,1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8697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8116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2C23E1-8233-268F-CB2D-EA0F6F506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Consuntivo secondo trimestre 2026 </a:t>
            </a:r>
            <a:br>
              <a:rPr lang="it-IT" dirty="0"/>
            </a:br>
            <a:r>
              <a:rPr lang="it-IT" dirty="0"/>
              <a:t>FATTURATO, ORDINI, OCCUPAZIONE</a:t>
            </a:r>
            <a:br>
              <a:rPr lang="it-IT" dirty="0"/>
            </a:br>
            <a:r>
              <a:rPr lang="it-IT" sz="2400" dirty="0"/>
              <a:t>(variazione tendenziale – in base alla classe di addetti)</a:t>
            </a:r>
            <a:endParaRPr lang="it-IT" dirty="0"/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F806C74E-09C2-8238-8160-02CB50745B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522057"/>
              </p:ext>
            </p:extLst>
          </p:nvPr>
        </p:nvGraphicFramePr>
        <p:xfrm>
          <a:off x="633001" y="1858963"/>
          <a:ext cx="10925999" cy="38855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904643">
                  <a:extLst>
                    <a:ext uri="{9D8B030D-6E8A-4147-A177-3AD203B41FA5}">
                      <a16:colId xmlns:a16="http://schemas.microsoft.com/office/drawing/2014/main" val="71529867"/>
                    </a:ext>
                  </a:extLst>
                </a:gridCol>
                <a:gridCol w="1755339">
                  <a:extLst>
                    <a:ext uri="{9D8B030D-6E8A-4147-A177-3AD203B41FA5}">
                      <a16:colId xmlns:a16="http://schemas.microsoft.com/office/drawing/2014/main" val="3124485703"/>
                    </a:ext>
                  </a:extLst>
                </a:gridCol>
                <a:gridCol w="1755339">
                  <a:extLst>
                    <a:ext uri="{9D8B030D-6E8A-4147-A177-3AD203B41FA5}">
                      <a16:colId xmlns:a16="http://schemas.microsoft.com/office/drawing/2014/main" val="485227744"/>
                    </a:ext>
                  </a:extLst>
                </a:gridCol>
                <a:gridCol w="1755339">
                  <a:extLst>
                    <a:ext uri="{9D8B030D-6E8A-4147-A177-3AD203B41FA5}">
                      <a16:colId xmlns:a16="http://schemas.microsoft.com/office/drawing/2014/main" val="2904768036"/>
                    </a:ext>
                  </a:extLst>
                </a:gridCol>
                <a:gridCol w="1755339">
                  <a:extLst>
                    <a:ext uri="{9D8B030D-6E8A-4147-A177-3AD203B41FA5}">
                      <a16:colId xmlns:a16="http://schemas.microsoft.com/office/drawing/2014/main" val="3390986015"/>
                    </a:ext>
                  </a:extLst>
                </a:gridCol>
              </a:tblGrid>
              <a:tr h="5062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1-24 addetti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25-99 addetti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100 addetti e oltre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Media</a:t>
                      </a:r>
                    </a:p>
                    <a:p>
                      <a:pPr algn="r"/>
                      <a:r>
                        <a:rPr lang="it-IT" dirty="0"/>
                        <a:t>CVE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2114845"/>
                  </a:ext>
                </a:extLst>
              </a:tr>
              <a:tr h="5409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Fatturato Italia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+5,5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+3,6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b="1" dirty="0"/>
                        <a:t>+4,8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0763094"/>
                  </a:ext>
                </a:extLst>
              </a:tr>
              <a:tr h="540914">
                <a:tc>
                  <a:txBody>
                    <a:bodyPr/>
                    <a:lstStyle/>
                    <a:p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Fatturato ESTERO TOTALE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+2,4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+1,0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+6,1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b="1" dirty="0"/>
                        <a:t>+5,0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4782341"/>
                  </a:ext>
                </a:extLst>
              </a:tr>
              <a:tr h="540914">
                <a:tc>
                  <a:txBody>
                    <a:bodyPr/>
                    <a:lstStyle/>
                    <a:p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Fatturato 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+2,8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+0,9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+6,1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b="1" dirty="0"/>
                        <a:t>+5,1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073610"/>
                  </a:ext>
                </a:extLst>
              </a:tr>
              <a:tr h="540914">
                <a:tc>
                  <a:txBody>
                    <a:bodyPr/>
                    <a:lstStyle/>
                    <a:p>
                      <a:pPr algn="l"/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Fatturato EXTRA-UE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+1,9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+1,3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+6,0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b="1" dirty="0"/>
                        <a:t>+5,0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018286"/>
                  </a:ext>
                </a:extLst>
              </a:tr>
              <a:tr h="540914">
                <a:tc>
                  <a:txBody>
                    <a:bodyPr/>
                    <a:lstStyle/>
                    <a:p>
                      <a:pPr algn="l"/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Ordini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+3,7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-2,1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+1,9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b="1" dirty="0"/>
                        <a:t>+0,7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2265572"/>
                  </a:ext>
                </a:extLst>
              </a:tr>
              <a:tr h="540914">
                <a:tc>
                  <a:txBody>
                    <a:bodyPr/>
                    <a:lstStyle/>
                    <a:p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Occupazione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+0,2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dirty="0"/>
                        <a:t>+0,1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b="1" dirty="0"/>
                        <a:t>+0,1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5150681"/>
                  </a:ext>
                </a:extLst>
              </a:tr>
            </a:tbl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A2FA8FD0-B3B4-086A-D931-05373B6C0D64}"/>
              </a:ext>
            </a:extLst>
          </p:cNvPr>
          <p:cNvSpPr txBox="1"/>
          <p:nvPr/>
        </p:nvSpPr>
        <p:spPr>
          <a:xfrm>
            <a:off x="3508858" y="6084990"/>
            <a:ext cx="6651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La Congiuntura dell’Industria del Veneto Orientale - Confindustria Veneto Est, Luglio 2026; n. casi: 763</a:t>
            </a:r>
            <a:endParaRPr lang="it-IT" sz="11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81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147F4-4349-AEB0-5621-58587F5AA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F3EB47-36BF-F906-1CBD-FEBBD1597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Consuntivo secondo trimestre 2026</a:t>
            </a:r>
            <a:br>
              <a:rPr lang="it-IT" dirty="0"/>
            </a:br>
            <a:r>
              <a:rPr lang="it-IT" dirty="0"/>
              <a:t>INDICATORI FINANZIARI</a:t>
            </a:r>
            <a:br>
              <a:rPr lang="it-IT" dirty="0"/>
            </a:br>
            <a:r>
              <a:rPr lang="it-IT" sz="2400" dirty="0"/>
              <a:t>(percentuale aziende – serie storica)</a:t>
            </a:r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1624274-EF6F-CCAA-7869-BCD54B20B3DB}"/>
              </a:ext>
            </a:extLst>
          </p:cNvPr>
          <p:cNvSpPr txBox="1"/>
          <p:nvPr/>
        </p:nvSpPr>
        <p:spPr>
          <a:xfrm>
            <a:off x="3508858" y="6088756"/>
            <a:ext cx="65126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La Congiuntura dell’Industria del Veneto Orientale - Confindustria Veneto Est, Luglio 2026; n. casi: 763</a:t>
            </a:r>
            <a:endParaRPr lang="it-IT" sz="1100" i="1" dirty="0">
              <a:solidFill>
                <a:schemeClr val="bg1"/>
              </a:solidFill>
            </a:endParaRPr>
          </a:p>
        </p:txBody>
      </p:sp>
      <p:graphicFrame>
        <p:nvGraphicFramePr>
          <p:cNvPr id="5" name="Segnaposto contenuto 3">
            <a:extLst>
              <a:ext uri="{FF2B5EF4-FFF2-40B4-BE49-F238E27FC236}">
                <a16:creationId xmlns:a16="http://schemas.microsoft.com/office/drawing/2014/main" id="{A64EA967-FB0C-4BC2-EB03-732705DF49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6656099"/>
              </p:ext>
            </p:extLst>
          </p:nvPr>
        </p:nvGraphicFramePr>
        <p:xfrm>
          <a:off x="633000" y="1858963"/>
          <a:ext cx="10926001" cy="384258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43965">
                  <a:extLst>
                    <a:ext uri="{9D8B030D-6E8A-4147-A177-3AD203B41FA5}">
                      <a16:colId xmlns:a16="http://schemas.microsoft.com/office/drawing/2014/main" val="2614641524"/>
                    </a:ext>
                  </a:extLst>
                </a:gridCol>
                <a:gridCol w="591574">
                  <a:extLst>
                    <a:ext uri="{9D8B030D-6E8A-4147-A177-3AD203B41FA5}">
                      <a16:colId xmlns:a16="http://schemas.microsoft.com/office/drawing/2014/main" val="3830357320"/>
                    </a:ext>
                  </a:extLst>
                </a:gridCol>
                <a:gridCol w="591574">
                  <a:extLst>
                    <a:ext uri="{9D8B030D-6E8A-4147-A177-3AD203B41FA5}">
                      <a16:colId xmlns:a16="http://schemas.microsoft.com/office/drawing/2014/main" val="123338511"/>
                    </a:ext>
                  </a:extLst>
                </a:gridCol>
                <a:gridCol w="591574">
                  <a:extLst>
                    <a:ext uri="{9D8B030D-6E8A-4147-A177-3AD203B41FA5}">
                      <a16:colId xmlns:a16="http://schemas.microsoft.com/office/drawing/2014/main" val="2212514498"/>
                    </a:ext>
                  </a:extLst>
                </a:gridCol>
                <a:gridCol w="591574">
                  <a:extLst>
                    <a:ext uri="{9D8B030D-6E8A-4147-A177-3AD203B41FA5}">
                      <a16:colId xmlns:a16="http://schemas.microsoft.com/office/drawing/2014/main" val="2809788618"/>
                    </a:ext>
                  </a:extLst>
                </a:gridCol>
                <a:gridCol w="591574">
                  <a:extLst>
                    <a:ext uri="{9D8B030D-6E8A-4147-A177-3AD203B41FA5}">
                      <a16:colId xmlns:a16="http://schemas.microsoft.com/office/drawing/2014/main" val="2278198440"/>
                    </a:ext>
                  </a:extLst>
                </a:gridCol>
                <a:gridCol w="591574">
                  <a:extLst>
                    <a:ext uri="{9D8B030D-6E8A-4147-A177-3AD203B41FA5}">
                      <a16:colId xmlns:a16="http://schemas.microsoft.com/office/drawing/2014/main" val="4207916771"/>
                    </a:ext>
                  </a:extLst>
                </a:gridCol>
                <a:gridCol w="591574">
                  <a:extLst>
                    <a:ext uri="{9D8B030D-6E8A-4147-A177-3AD203B41FA5}">
                      <a16:colId xmlns:a16="http://schemas.microsoft.com/office/drawing/2014/main" val="3090908599"/>
                    </a:ext>
                  </a:extLst>
                </a:gridCol>
                <a:gridCol w="591574">
                  <a:extLst>
                    <a:ext uri="{9D8B030D-6E8A-4147-A177-3AD203B41FA5}">
                      <a16:colId xmlns:a16="http://schemas.microsoft.com/office/drawing/2014/main" val="1497241013"/>
                    </a:ext>
                  </a:extLst>
                </a:gridCol>
                <a:gridCol w="591574">
                  <a:extLst>
                    <a:ext uri="{9D8B030D-6E8A-4147-A177-3AD203B41FA5}">
                      <a16:colId xmlns:a16="http://schemas.microsoft.com/office/drawing/2014/main" val="1652057786"/>
                    </a:ext>
                  </a:extLst>
                </a:gridCol>
                <a:gridCol w="591574">
                  <a:extLst>
                    <a:ext uri="{9D8B030D-6E8A-4147-A177-3AD203B41FA5}">
                      <a16:colId xmlns:a16="http://schemas.microsoft.com/office/drawing/2014/main" val="562568319"/>
                    </a:ext>
                  </a:extLst>
                </a:gridCol>
                <a:gridCol w="591574">
                  <a:extLst>
                    <a:ext uri="{9D8B030D-6E8A-4147-A177-3AD203B41FA5}">
                      <a16:colId xmlns:a16="http://schemas.microsoft.com/office/drawing/2014/main" val="1794265316"/>
                    </a:ext>
                  </a:extLst>
                </a:gridCol>
                <a:gridCol w="591574">
                  <a:extLst>
                    <a:ext uri="{9D8B030D-6E8A-4147-A177-3AD203B41FA5}">
                      <a16:colId xmlns:a16="http://schemas.microsoft.com/office/drawing/2014/main" val="321217533"/>
                    </a:ext>
                  </a:extLst>
                </a:gridCol>
                <a:gridCol w="591574">
                  <a:extLst>
                    <a:ext uri="{9D8B030D-6E8A-4147-A177-3AD203B41FA5}">
                      <a16:colId xmlns:a16="http://schemas.microsoft.com/office/drawing/2014/main" val="1389445598"/>
                    </a:ext>
                  </a:extLst>
                </a:gridCol>
                <a:gridCol w="591574">
                  <a:extLst>
                    <a:ext uri="{9D8B030D-6E8A-4147-A177-3AD203B41FA5}">
                      <a16:colId xmlns:a16="http://schemas.microsoft.com/office/drawing/2014/main" val="3990847271"/>
                    </a:ext>
                  </a:extLst>
                </a:gridCol>
              </a:tblGrid>
              <a:tr h="439153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2023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2024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2025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2026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89728"/>
                  </a:ext>
                </a:extLst>
              </a:tr>
              <a:tr h="439153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chemeClr val="bg1"/>
                          </a:solidFill>
                        </a:rPr>
                        <a:t>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chemeClr val="bg1"/>
                          </a:solidFill>
                        </a:rPr>
                        <a:t>II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chemeClr val="bg1"/>
                          </a:solidFill>
                        </a:rPr>
                        <a:t>III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chemeClr val="bg1"/>
                          </a:solidFill>
                        </a:rPr>
                        <a:t>IV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chemeClr val="bg1"/>
                          </a:solidFill>
                        </a:rPr>
                        <a:t>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chemeClr val="bg1"/>
                          </a:solidFill>
                        </a:rPr>
                        <a:t>II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chemeClr val="bg1"/>
                          </a:solidFill>
                        </a:rPr>
                        <a:t>III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chemeClr val="bg1"/>
                          </a:solidFill>
                        </a:rPr>
                        <a:t>IV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chemeClr val="bg1"/>
                          </a:solidFill>
                        </a:rPr>
                        <a:t>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chemeClr val="bg1"/>
                          </a:solidFill>
                        </a:rPr>
                        <a:t>II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chemeClr val="bg1"/>
                          </a:solidFill>
                        </a:rPr>
                        <a:t>III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chemeClr val="bg1"/>
                          </a:solidFill>
                        </a:rPr>
                        <a:t>IV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chemeClr val="bg1"/>
                          </a:solidFill>
                        </a:rPr>
                        <a:t>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chemeClr val="bg1"/>
                          </a:solidFill>
                        </a:rPr>
                        <a:t>II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533632"/>
                  </a:ext>
                </a:extLst>
              </a:tr>
              <a:tr h="512345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Pagamenti in ritardo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17,8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/>
                        <a:t>19,2</a:t>
                      </a:r>
                      <a:endParaRPr lang="it-IT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22,3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18,3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/>
                        <a:t>17,6</a:t>
                      </a:r>
                      <a:endParaRPr lang="it-IT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17,2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21,8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18,4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18,2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19,4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18,8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/>
                        <a:t>17,0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2669664"/>
                  </a:ext>
                </a:extLst>
              </a:tr>
              <a:tr h="512345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Liquidità aziendale tesa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11,4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/>
                        <a:t>11,5</a:t>
                      </a:r>
                      <a:endParaRPr lang="it-IT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/>
                        <a:t>15,6</a:t>
                      </a:r>
                      <a:endParaRPr lang="it-IT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/>
                        <a:t>14,4</a:t>
                      </a:r>
                      <a:endParaRPr lang="it-IT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15,0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/>
                        <a:t>15,0</a:t>
                      </a:r>
                      <a:endParaRPr lang="it-IT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16,0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15,8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14,8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15,0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16,2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14,6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/>
                        <a:t>13,1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9827372"/>
                  </a:ext>
                </a:extLst>
              </a:tr>
              <a:tr h="512345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Costo denaro in aumento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500" b="0" dirty="0"/>
                        <a:t>57,9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500" b="0"/>
                        <a:t>59,6</a:t>
                      </a:r>
                      <a:endParaRPr lang="it-IT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/>
                        <a:t>57,9</a:t>
                      </a:r>
                      <a:endParaRPr lang="it-IT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/>
                        <a:t>49,3</a:t>
                      </a:r>
                      <a:endParaRPr lang="it-IT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/>
                        <a:t>37,1</a:t>
                      </a:r>
                      <a:endParaRPr lang="it-IT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25,5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12,8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13,4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9,9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9,7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9,3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8,1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13,6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/>
                        <a:t>21,0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4395925"/>
                  </a:ext>
                </a:extLst>
              </a:tr>
              <a:tr h="713624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Prezzi materie prime in aumento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55,1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/>
                        <a:t>41,2</a:t>
                      </a:r>
                      <a:endParaRPr lang="it-IT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/>
                        <a:t>36,3</a:t>
                      </a:r>
                      <a:endParaRPr lang="it-IT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/>
                        <a:t>29,6</a:t>
                      </a:r>
                      <a:endParaRPr lang="it-IT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/>
                        <a:t>29,5</a:t>
                      </a:r>
                      <a:endParaRPr lang="it-IT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30,3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29,0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36,3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32,1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29,7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32,3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64,0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/>
                        <a:t>65,0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7419076"/>
                  </a:ext>
                </a:extLst>
              </a:tr>
              <a:tr h="713624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Prezzi prodotti finiti in aumento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55,0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41,4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36,7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30,9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24,3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24,5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22,5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24,6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28,2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29,1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27,2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24,0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0" dirty="0"/>
                        <a:t>45,1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500" b="1" dirty="0"/>
                        <a:t>48,3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9527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5936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BB9FD278-A833-E5B8-F8AB-AA6177DF9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PREVISIONI </a:t>
            </a:r>
            <a:br>
              <a:rPr lang="it-IT" dirty="0"/>
            </a:br>
            <a:r>
              <a:rPr lang="it-IT" dirty="0"/>
              <a:t>SECONDO SEMESTRE 2026</a:t>
            </a:r>
          </a:p>
        </p:txBody>
      </p:sp>
    </p:spTree>
    <p:extLst>
      <p:ext uri="{BB962C8B-B14F-4D97-AF65-F5344CB8AC3E}">
        <p14:creationId xmlns:p14="http://schemas.microsoft.com/office/powerpoint/2010/main" val="2564345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2C23E1-8233-268F-CB2D-EA0F6F506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Previsioni secondo semestre 2026</a:t>
            </a:r>
            <a:br>
              <a:rPr lang="it-IT" dirty="0"/>
            </a:br>
            <a:r>
              <a:rPr lang="it-IT" sz="2400" dirty="0"/>
              <a:t>(valori percentuali)</a:t>
            </a:r>
            <a:endParaRPr lang="it-IT" dirty="0"/>
          </a:p>
        </p:txBody>
      </p:sp>
      <p:graphicFrame>
        <p:nvGraphicFramePr>
          <p:cNvPr id="3" name="Tabella 6">
            <a:extLst>
              <a:ext uri="{FF2B5EF4-FFF2-40B4-BE49-F238E27FC236}">
                <a16:creationId xmlns:a16="http://schemas.microsoft.com/office/drawing/2014/main" id="{5D696EA1-A4E4-6B65-DC4C-ABEDD4E8EC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252222"/>
              </p:ext>
            </p:extLst>
          </p:nvPr>
        </p:nvGraphicFramePr>
        <p:xfrm>
          <a:off x="576033" y="1563791"/>
          <a:ext cx="10926000" cy="387171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00526">
                  <a:extLst>
                    <a:ext uri="{9D8B030D-6E8A-4147-A177-3AD203B41FA5}">
                      <a16:colId xmlns:a16="http://schemas.microsoft.com/office/drawing/2014/main" val="1280702390"/>
                    </a:ext>
                  </a:extLst>
                </a:gridCol>
                <a:gridCol w="2220392">
                  <a:extLst>
                    <a:ext uri="{9D8B030D-6E8A-4147-A177-3AD203B41FA5}">
                      <a16:colId xmlns:a16="http://schemas.microsoft.com/office/drawing/2014/main" val="325070930"/>
                    </a:ext>
                  </a:extLst>
                </a:gridCol>
                <a:gridCol w="2220392">
                  <a:extLst>
                    <a:ext uri="{9D8B030D-6E8A-4147-A177-3AD203B41FA5}">
                      <a16:colId xmlns:a16="http://schemas.microsoft.com/office/drawing/2014/main" val="515472495"/>
                    </a:ext>
                  </a:extLst>
                </a:gridCol>
                <a:gridCol w="2220392">
                  <a:extLst>
                    <a:ext uri="{9D8B030D-6E8A-4147-A177-3AD203B41FA5}">
                      <a16:colId xmlns:a16="http://schemas.microsoft.com/office/drawing/2014/main" val="2025114362"/>
                    </a:ext>
                  </a:extLst>
                </a:gridCol>
                <a:gridCol w="964298">
                  <a:extLst>
                    <a:ext uri="{9D8B030D-6E8A-4147-A177-3AD203B41FA5}">
                      <a16:colId xmlns:a16="http://schemas.microsoft.com/office/drawing/2014/main" val="3196048225"/>
                    </a:ext>
                  </a:extLst>
                </a:gridCol>
              </a:tblGrid>
              <a:tr h="710500">
                <a:tc>
                  <a:txBody>
                    <a:bodyPr/>
                    <a:lstStyle/>
                    <a:p>
                      <a:endParaRPr lang="it-IT" sz="18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/>
                        <a:t>CONTRAZIONE</a:t>
                      </a:r>
                      <a:endParaRPr lang="it-IT" sz="18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/>
                        <a:t>STABILE</a:t>
                      </a:r>
                      <a:endParaRPr lang="it-IT" sz="18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>
                          <a:solidFill>
                            <a:schemeClr val="bg1"/>
                          </a:solidFill>
                        </a:rPr>
                        <a:t>CRESCITA</a:t>
                      </a:r>
                      <a:endParaRPr lang="it-IT" sz="18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/>
                        <a:t>Totale</a:t>
                      </a:r>
                      <a:endParaRPr lang="it-IT" sz="18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0097398"/>
                  </a:ext>
                </a:extLst>
              </a:tr>
              <a:tr h="526869">
                <a:tc>
                  <a:txBody>
                    <a:bodyPr/>
                    <a:lstStyle/>
                    <a:p>
                      <a:r>
                        <a:rPr lang="it-IT" sz="1800" b="1" dirty="0">
                          <a:solidFill>
                            <a:schemeClr val="tx1"/>
                          </a:solidFill>
                        </a:rPr>
                        <a:t>Ordini Italia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9427208"/>
                  </a:ext>
                </a:extLst>
              </a:tr>
              <a:tr h="526869">
                <a:tc>
                  <a:txBody>
                    <a:bodyPr/>
                    <a:lstStyle/>
                    <a:p>
                      <a:r>
                        <a:rPr lang="it-IT" sz="1800" b="1" dirty="0">
                          <a:solidFill>
                            <a:schemeClr val="tx1"/>
                          </a:solidFill>
                        </a:rPr>
                        <a:t>Ordini estero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0179446"/>
                  </a:ext>
                </a:extLst>
              </a:tr>
              <a:tr h="526869">
                <a:tc>
                  <a:txBody>
                    <a:bodyPr/>
                    <a:lstStyle/>
                    <a:p>
                      <a:r>
                        <a:rPr lang="it-IT" sz="1800" b="1" dirty="0">
                          <a:solidFill>
                            <a:schemeClr val="tx1"/>
                          </a:solidFill>
                        </a:rPr>
                        <a:t>Occupazione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2088052"/>
                  </a:ext>
                </a:extLst>
              </a:tr>
              <a:tr h="526869">
                <a:tc>
                  <a:txBody>
                    <a:bodyPr/>
                    <a:lstStyle/>
                    <a:p>
                      <a:r>
                        <a:rPr lang="it-IT" sz="1800" b="1" dirty="0">
                          <a:solidFill>
                            <a:schemeClr val="tx1"/>
                          </a:solidFill>
                        </a:rPr>
                        <a:t>Investimenti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550340"/>
                  </a:ext>
                </a:extLst>
              </a:tr>
              <a:tr h="526869">
                <a:tc>
                  <a:txBody>
                    <a:bodyPr/>
                    <a:lstStyle/>
                    <a:p>
                      <a:r>
                        <a:rPr lang="it-IT" sz="1800" b="1" dirty="0">
                          <a:solidFill>
                            <a:schemeClr val="tx1"/>
                          </a:solidFill>
                        </a:rPr>
                        <a:t>Produzione manifatturiero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9207846"/>
                  </a:ext>
                </a:extLst>
              </a:tr>
              <a:tr h="526869">
                <a:tc>
                  <a:txBody>
                    <a:bodyPr/>
                    <a:lstStyle/>
                    <a:p>
                      <a:r>
                        <a:rPr lang="it-IT" sz="1800" b="1" dirty="0">
                          <a:solidFill>
                            <a:schemeClr val="tx1"/>
                          </a:solidFill>
                        </a:rPr>
                        <a:t>Fatturato servizi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4638555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2742779D-2420-4EF0-6D27-FC847A3EFBBF}"/>
              </a:ext>
            </a:extLst>
          </p:cNvPr>
          <p:cNvSpPr txBox="1"/>
          <p:nvPr/>
        </p:nvSpPr>
        <p:spPr>
          <a:xfrm>
            <a:off x="3508858" y="6088756"/>
            <a:ext cx="66881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La Congiuntura dell’Industria del Veneto Orientale - Confindustria Veneto Est, Luglio 2026; n. casi: 763</a:t>
            </a:r>
            <a:endParaRPr lang="it-IT" sz="11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5242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3b9ee82-cbec-4926-b577-d039db5ed3aa" xsi:nil="true"/>
    <lcf76f155ced4ddcb4097134ff3c332f xmlns="b4aef0fc-f5d3-4a9f-bdab-fc0d1d3b6d4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86F64792D73F4489F8A26BF8A4875A1" ma:contentTypeVersion="10" ma:contentTypeDescription="Creare un nuovo documento." ma:contentTypeScope="" ma:versionID="a0de063e533f920ab0b307e4066f9995">
  <xsd:schema xmlns:xsd="http://www.w3.org/2001/XMLSchema" xmlns:xs="http://www.w3.org/2001/XMLSchema" xmlns:p="http://schemas.microsoft.com/office/2006/metadata/properties" xmlns:ns2="b4aef0fc-f5d3-4a9f-bdab-fc0d1d3b6d43" xmlns:ns3="a3b9ee82-cbec-4926-b577-d039db5ed3aa" targetNamespace="http://schemas.microsoft.com/office/2006/metadata/properties" ma:root="true" ma:fieldsID="fc57c17bff1a31f258c5c364853f438f" ns2:_="" ns3:_="">
    <xsd:import namespace="b4aef0fc-f5d3-4a9f-bdab-fc0d1d3b6d43"/>
    <xsd:import namespace="a3b9ee82-cbec-4926-b577-d039db5ed3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ef0fc-f5d3-4a9f-bdab-fc0d1d3b6d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 immagine" ma:readOnly="false" ma:fieldId="{5cf76f15-5ced-4ddc-b409-7134ff3c332f}" ma:taxonomyMulti="true" ma:sspId="3e73c03f-66d9-4a0c-9020-e0a0b57c4c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b9ee82-cbec-4926-b577-d039db5ed3aa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668d3a5e-71ea-4b4c-950e-e3c2201c182a}" ma:internalName="TaxCatchAll" ma:showField="CatchAllData" ma:web="a3b9ee82-cbec-4926-b577-d039db5ed3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16C5528-D3D5-4A4E-97B0-692F0BAAC03E}">
  <ds:schemaRefs>
    <ds:schemaRef ds:uri="http://schemas.microsoft.com/office/2006/documentManagement/types"/>
    <ds:schemaRef ds:uri="b4aef0fc-f5d3-4a9f-bdab-fc0d1d3b6d43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3b9ee82-cbec-4926-b577-d039db5ed3aa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8761353-4432-48F4-AF61-3E27A7AF10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7AF38E-B678-44AD-9DA8-8079FCD76E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aef0fc-f5d3-4a9f-bdab-fc0d1d3b6d43"/>
    <ds:schemaRef ds:uri="a3b9ee82-cbec-4926-b577-d039db5ed3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822</Words>
  <Application>Microsoft Office PowerPoint</Application>
  <PresentationFormat>Widescreen</PresentationFormat>
  <Paragraphs>309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di Office</vt:lpstr>
      <vt:lpstr>LA CONGIUNTURA DELL’INDUSTRIA DEL VENETO ORIENTALE</vt:lpstr>
      <vt:lpstr>Consuntivo secondo trimestre 2026 LA PRODUZIONE INDUSTRIALE  (variazione tendenziale – serie storica)</vt:lpstr>
      <vt:lpstr>Consuntivo secondo trimestre 2026 LA PRODUZIONE INDUSTRIALE (variazione tendenziale in base alla classe di addetti)</vt:lpstr>
      <vt:lpstr>Consuntivo secondo trimestre 2026 LA PRODUZIONE INDUSTRIALE (variazione tendenziale in base al settore)</vt:lpstr>
      <vt:lpstr>Consuntivo secondo trimestre 2026 FATTURATO, ORDINI, OCCUPAZIONE (variazione tendenziale – serie storica)</vt:lpstr>
      <vt:lpstr>Consuntivo secondo trimestre 2026  FATTURATO, ORDINI, OCCUPAZIONE (variazione tendenziale – in base alla classe di addetti)</vt:lpstr>
      <vt:lpstr>Consuntivo secondo trimestre 2026 INDICATORI FINANZIARI (percentuale aziende – serie storica)</vt:lpstr>
      <vt:lpstr>PREVISIONI  SECONDO SEMESTRE 2026</vt:lpstr>
      <vt:lpstr>Previsioni secondo semestre 2026 (valori percentuali)</vt:lpstr>
      <vt:lpstr>Previsioni assunzioni secondo semestre 2026 (valori percentuali delle aziende che dichiarano l’intenzione di assumere in base ai settori considerati)</vt:lpstr>
      <vt:lpstr>Nota informativa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Sandro Sanseverinati</cp:lastModifiedBy>
  <cp:revision>74</cp:revision>
  <cp:lastPrinted>2024-02-01T15:11:28Z</cp:lastPrinted>
  <dcterms:created xsi:type="dcterms:W3CDTF">2023-01-30T16:35:22Z</dcterms:created>
  <dcterms:modified xsi:type="dcterms:W3CDTF">2026-08-04T15:46:14Z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0x010100986F64792D73F4489F8A26BF8A4875A1</vt:lpwstr>
  </property>
</Properties>
</file>